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0"/>
  </p:notesMasterIdLst>
  <p:handoutMasterIdLst>
    <p:handoutMasterId r:id="rId11"/>
  </p:handoutMasterIdLst>
  <p:sldIdLst>
    <p:sldId id="306" r:id="rId2"/>
    <p:sldId id="298" r:id="rId3"/>
    <p:sldId id="299" r:id="rId4"/>
    <p:sldId id="307" r:id="rId5"/>
    <p:sldId id="310" r:id="rId6"/>
    <p:sldId id="311" r:id="rId7"/>
    <p:sldId id="319" r:id="rId8"/>
    <p:sldId id="314" r:id="rId9"/>
  </p:sldIdLst>
  <p:sldSz cx="9144000" cy="6858000" type="screen4x3"/>
  <p:notesSz cx="7010400" cy="9296400"/>
  <p:defaultTextStyle>
    <a:defPPr>
      <a:defRPr lang="en-US"/>
    </a:defPPr>
    <a:lvl1pPr algn="l" rtl="0" fontAlgn="base">
      <a:spcBef>
        <a:spcPct val="0"/>
      </a:spcBef>
      <a:spcAft>
        <a:spcPct val="0"/>
      </a:spcAft>
      <a:defRPr kern="1200">
        <a:solidFill>
          <a:srgbClr val="000000"/>
        </a:solidFill>
        <a:latin typeface="Gill Sans"/>
        <a:ea typeface="ヒラギノ角ゴ ProN W3"/>
        <a:cs typeface="ヒラギノ角ゴ ProN W3"/>
        <a:sym typeface="Gill Sans"/>
      </a:defRPr>
    </a:lvl1pPr>
    <a:lvl2pPr marL="457200" algn="l" rtl="0" fontAlgn="base">
      <a:spcBef>
        <a:spcPct val="0"/>
      </a:spcBef>
      <a:spcAft>
        <a:spcPct val="0"/>
      </a:spcAft>
      <a:defRPr kern="1200">
        <a:solidFill>
          <a:srgbClr val="000000"/>
        </a:solidFill>
        <a:latin typeface="Gill Sans"/>
        <a:ea typeface="ヒラギノ角ゴ ProN W3"/>
        <a:cs typeface="ヒラギノ角ゴ ProN W3"/>
        <a:sym typeface="Gill Sans"/>
      </a:defRPr>
    </a:lvl2pPr>
    <a:lvl3pPr marL="914400" algn="l" rtl="0" fontAlgn="base">
      <a:spcBef>
        <a:spcPct val="0"/>
      </a:spcBef>
      <a:spcAft>
        <a:spcPct val="0"/>
      </a:spcAft>
      <a:defRPr kern="1200">
        <a:solidFill>
          <a:srgbClr val="000000"/>
        </a:solidFill>
        <a:latin typeface="Gill Sans"/>
        <a:ea typeface="ヒラギノ角ゴ ProN W3"/>
        <a:cs typeface="ヒラギノ角ゴ ProN W3"/>
        <a:sym typeface="Gill Sans"/>
      </a:defRPr>
    </a:lvl3pPr>
    <a:lvl4pPr marL="1371600" algn="l" rtl="0" fontAlgn="base">
      <a:spcBef>
        <a:spcPct val="0"/>
      </a:spcBef>
      <a:spcAft>
        <a:spcPct val="0"/>
      </a:spcAft>
      <a:defRPr kern="1200">
        <a:solidFill>
          <a:srgbClr val="000000"/>
        </a:solidFill>
        <a:latin typeface="Gill Sans"/>
        <a:ea typeface="ヒラギノ角ゴ ProN W3"/>
        <a:cs typeface="ヒラギノ角ゴ ProN W3"/>
        <a:sym typeface="Gill Sans"/>
      </a:defRPr>
    </a:lvl4pPr>
    <a:lvl5pPr marL="1828800" algn="l" rtl="0" fontAlgn="base">
      <a:spcBef>
        <a:spcPct val="0"/>
      </a:spcBef>
      <a:spcAft>
        <a:spcPct val="0"/>
      </a:spcAft>
      <a:defRPr kern="1200">
        <a:solidFill>
          <a:srgbClr val="000000"/>
        </a:solidFill>
        <a:latin typeface="Gill Sans"/>
        <a:ea typeface="ヒラギノ角ゴ ProN W3"/>
        <a:cs typeface="ヒラギノ角ゴ ProN W3"/>
        <a:sym typeface="Gill Sans"/>
      </a:defRPr>
    </a:lvl5pPr>
    <a:lvl6pPr marL="2286000" algn="l" defTabSz="914400" rtl="0" eaLnBrk="1" latinLnBrk="0" hangingPunct="1">
      <a:defRPr kern="1200">
        <a:solidFill>
          <a:srgbClr val="000000"/>
        </a:solidFill>
        <a:latin typeface="Gill Sans"/>
        <a:ea typeface="ヒラギノ角ゴ ProN W3"/>
        <a:cs typeface="ヒラギノ角ゴ ProN W3"/>
        <a:sym typeface="Gill Sans"/>
      </a:defRPr>
    </a:lvl6pPr>
    <a:lvl7pPr marL="2743200" algn="l" defTabSz="914400" rtl="0" eaLnBrk="1" latinLnBrk="0" hangingPunct="1">
      <a:defRPr kern="1200">
        <a:solidFill>
          <a:srgbClr val="000000"/>
        </a:solidFill>
        <a:latin typeface="Gill Sans"/>
        <a:ea typeface="ヒラギノ角ゴ ProN W3"/>
        <a:cs typeface="ヒラギノ角ゴ ProN W3"/>
        <a:sym typeface="Gill Sans"/>
      </a:defRPr>
    </a:lvl7pPr>
    <a:lvl8pPr marL="3200400" algn="l" defTabSz="914400" rtl="0" eaLnBrk="1" latinLnBrk="0" hangingPunct="1">
      <a:defRPr kern="1200">
        <a:solidFill>
          <a:srgbClr val="000000"/>
        </a:solidFill>
        <a:latin typeface="Gill Sans"/>
        <a:ea typeface="ヒラギノ角ゴ ProN W3"/>
        <a:cs typeface="ヒラギノ角ゴ ProN W3"/>
        <a:sym typeface="Gill Sans"/>
      </a:defRPr>
    </a:lvl8pPr>
    <a:lvl9pPr marL="3657600" algn="l" defTabSz="914400" rtl="0" eaLnBrk="1" latinLnBrk="0" hangingPunct="1">
      <a:defRPr kern="1200">
        <a:solidFill>
          <a:srgbClr val="000000"/>
        </a:solidFill>
        <a:latin typeface="Gill Sans"/>
        <a:ea typeface="ヒラギノ角ゴ ProN W3"/>
        <a:cs typeface="ヒラギノ角ゴ ProN W3"/>
        <a:sym typeface="Gill San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04" autoAdjust="0"/>
    <p:restoredTop sz="90929"/>
  </p:normalViewPr>
  <p:slideViewPr>
    <p:cSldViewPr>
      <p:cViewPr varScale="1">
        <p:scale>
          <a:sx n="101" d="100"/>
          <a:sy n="101" d="100"/>
        </p:scale>
        <p:origin x="-120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Gill Sans" charset="0"/>
                <a:ea typeface="ヒラギノ角ゴ ProN W3" charset="0"/>
                <a:cs typeface="ヒラギノ角ゴ ProN W3" charset="0"/>
                <a:sym typeface="Gill Sans" charset="0"/>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atin typeface="Gill Sans" charset="0"/>
                <a:ea typeface="ヒラギノ角ゴ ProN W3" charset="0"/>
                <a:cs typeface="ヒラギノ角ゴ ProN W3" charset="0"/>
                <a:sym typeface="Gill Sans" charset="0"/>
              </a:defRPr>
            </a:lvl1pPr>
          </a:lstStyle>
          <a:p>
            <a:pPr>
              <a:defRPr/>
            </a:pP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atin typeface="Gill Sans" charset="0"/>
                <a:ea typeface="ヒラギノ角ゴ ProN W3" charset="0"/>
                <a:cs typeface="ヒラギノ角ゴ ProN W3" charset="0"/>
                <a:sym typeface="Gill Sans" charset="0"/>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atin typeface="Gill Sans" charset="0"/>
                <a:ea typeface="ヒラギノ角ゴ ProN W3" charset="0"/>
                <a:cs typeface="ヒラギノ角ゴ ProN W3" charset="0"/>
                <a:sym typeface="Gill Sans" charset="0"/>
              </a:defRPr>
            </a:lvl1pPr>
          </a:lstStyle>
          <a:p>
            <a:pPr>
              <a:defRPr/>
            </a:pPr>
            <a:fld id="{88ACC418-6956-4CCE-8B52-19AA35D856C2}"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Gill Sans" charset="0"/>
                <a:ea typeface="ヒラギノ角ゴ ProN W3" charset="0"/>
                <a:cs typeface="ヒラギノ角ゴ ProN W3" charset="0"/>
                <a:sym typeface="Gill Sans" charset="0"/>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Gill Sans" charset="0"/>
                <a:ea typeface="ヒラギノ角ゴ ProN W3" charset="0"/>
                <a:cs typeface="ヒラギノ角ゴ ProN W3" charset="0"/>
                <a:sym typeface="Gill Sans" charset="0"/>
              </a:defRPr>
            </a:lvl1pPr>
          </a:lstStyle>
          <a:p>
            <a:pPr>
              <a:defRPr/>
            </a:pP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Gill Sans" charset="0"/>
                <a:ea typeface="ヒラギノ角ゴ ProN W3" charset="0"/>
                <a:cs typeface="ヒラギノ角ゴ ProN W3" charset="0"/>
                <a:sym typeface="Gill Sans" charset="0"/>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Gill Sans" charset="0"/>
                <a:ea typeface="ヒラギノ角ゴ ProN W3" charset="0"/>
                <a:cs typeface="ヒラギノ角ゴ ProN W3" charset="0"/>
                <a:sym typeface="Gill Sans" charset="0"/>
              </a:defRPr>
            </a:lvl1pPr>
          </a:lstStyle>
          <a:p>
            <a:pPr>
              <a:defRPr/>
            </a:pPr>
            <a:fld id="{7D4A3B5C-D77C-471F-8362-12B2EC642562}"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7D4A3B5C-D77C-471F-8362-12B2EC642562}" type="slidenum">
              <a:rPr lang="en-US" smtClean="0"/>
              <a:pPr>
                <a:defRPr/>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Parent-</a:t>
            </a:r>
            <a:r>
              <a:rPr lang="en-US" baseline="0" dirty="0" smtClean="0"/>
              <a:t> Child Visitation Form</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7D4A3B5C-D77C-471F-8362-12B2EC642562}" type="slidenum">
              <a:rPr lang="en-US" smtClean="0"/>
              <a:pPr>
                <a:defRPr/>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7D4A3B5C-D77C-471F-8362-12B2EC642562}" type="slidenum">
              <a:rPr lang="en-US" smtClean="0"/>
              <a:pPr>
                <a:defRPr/>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2175" y="177800"/>
            <a:ext cx="1685925"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84400" y="177800"/>
            <a:ext cx="4905375"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84400" y="1866900"/>
            <a:ext cx="3282950" cy="478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19750" y="1866900"/>
            <a:ext cx="3282950" cy="478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Arial"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2260600" y="177800"/>
            <a:ext cx="6667500" cy="6858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smtClean="0">
                <a:sym typeface="Arial" charset="0"/>
              </a:rPr>
              <a:t>Click to edit Master title style</a:t>
            </a:r>
          </a:p>
        </p:txBody>
      </p:sp>
      <p:sp>
        <p:nvSpPr>
          <p:cNvPr id="1027" name="Rectangle 2"/>
          <p:cNvSpPr>
            <a:spLocks noGrp="1" noChangeArrowheads="1"/>
          </p:cNvSpPr>
          <p:nvPr>
            <p:ph type="body" idx="1"/>
          </p:nvPr>
        </p:nvSpPr>
        <p:spPr bwMode="auto">
          <a:xfrm>
            <a:off x="2184400" y="1866900"/>
            <a:ext cx="6718300" cy="4787900"/>
          </a:xfrm>
          <a:prstGeom prst="rect">
            <a:avLst/>
          </a:prstGeom>
          <a:noFill/>
          <a:ln w="12700">
            <a:noFill/>
            <a:miter lim="800000"/>
            <a:headEnd/>
            <a:tailEnd/>
          </a:ln>
        </p:spPr>
        <p:txBody>
          <a:bodyPr vert="horz" wrap="square" lIns="50800" tIns="50800" rIns="50800" bIns="50800" numCol="1" anchor="t" anchorCtr="0" compatLnSpc="1">
            <a:prstTxWarp prst="textNoShape">
              <a:avLst/>
            </a:prstTxWarp>
          </a:bodyPr>
          <a:lstStyle/>
          <a:p>
            <a:pPr lvl="0"/>
            <a:r>
              <a:rPr lang="en-US" smtClean="0">
                <a:sym typeface="Arial" charset="0"/>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pic>
        <p:nvPicPr>
          <p:cNvPr id="1028" name="Picture 3"/>
          <p:cNvPicPr>
            <a:picLocks noChangeAspect="1" noChangeArrowheads="1"/>
          </p:cNvPicPr>
          <p:nvPr/>
        </p:nvPicPr>
        <p:blipFill>
          <a:blip r:embed="rId13" cstate="print"/>
          <a:srcRect/>
          <a:stretch>
            <a:fillRect/>
          </a:stretch>
        </p:blipFill>
        <p:spPr bwMode="auto">
          <a:xfrm>
            <a:off x="4127500" y="-1689100"/>
            <a:ext cx="9144000" cy="6858000"/>
          </a:xfrm>
          <a:prstGeom prst="rect">
            <a:avLst/>
          </a:prstGeom>
          <a:noFill/>
          <a:ln w="12700">
            <a:noFill/>
            <a:miter lim="800000"/>
            <a:headEnd/>
            <a:tailEnd/>
          </a:ln>
        </p:spPr>
      </p:pic>
      <p:pic>
        <p:nvPicPr>
          <p:cNvPr id="1029" name="Picture 4"/>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12700">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ransition/>
  <p:txStyles>
    <p:titleStyle>
      <a:lvl1pPr algn="r" rtl="0" eaLnBrk="0" fontAlgn="base" hangingPunct="0">
        <a:spcBef>
          <a:spcPct val="0"/>
        </a:spcBef>
        <a:spcAft>
          <a:spcPct val="0"/>
        </a:spcAft>
        <a:defRPr sz="3000">
          <a:solidFill>
            <a:srgbClr val="FFFFFF"/>
          </a:solidFill>
          <a:latin typeface="+mj-lt"/>
          <a:ea typeface="+mj-ea"/>
          <a:cs typeface="+mj-cs"/>
          <a:sym typeface="Arial" charset="0"/>
        </a:defRPr>
      </a:lvl1pPr>
      <a:lvl2pPr algn="r" rtl="0" eaLnBrk="0" fontAlgn="base" hangingPunct="0">
        <a:spcBef>
          <a:spcPct val="0"/>
        </a:spcBef>
        <a:spcAft>
          <a:spcPct val="0"/>
        </a:spcAft>
        <a:defRPr sz="3000">
          <a:solidFill>
            <a:srgbClr val="FFFFFF"/>
          </a:solidFill>
          <a:latin typeface="Arial" charset="0"/>
          <a:ea typeface="ヒラギノ角ゴ ProN W3" charset="0"/>
          <a:cs typeface="ヒラギノ角ゴ ProN W3" charset="0"/>
          <a:sym typeface="Arial" charset="0"/>
        </a:defRPr>
      </a:lvl2pPr>
      <a:lvl3pPr algn="r" rtl="0" eaLnBrk="0" fontAlgn="base" hangingPunct="0">
        <a:spcBef>
          <a:spcPct val="0"/>
        </a:spcBef>
        <a:spcAft>
          <a:spcPct val="0"/>
        </a:spcAft>
        <a:defRPr sz="3000">
          <a:solidFill>
            <a:srgbClr val="FFFFFF"/>
          </a:solidFill>
          <a:latin typeface="Arial" charset="0"/>
          <a:ea typeface="ヒラギノ角ゴ ProN W3" charset="0"/>
          <a:cs typeface="ヒラギノ角ゴ ProN W3" charset="0"/>
          <a:sym typeface="Arial" charset="0"/>
        </a:defRPr>
      </a:lvl3pPr>
      <a:lvl4pPr algn="r" rtl="0" eaLnBrk="0" fontAlgn="base" hangingPunct="0">
        <a:spcBef>
          <a:spcPct val="0"/>
        </a:spcBef>
        <a:spcAft>
          <a:spcPct val="0"/>
        </a:spcAft>
        <a:defRPr sz="3000">
          <a:solidFill>
            <a:srgbClr val="FFFFFF"/>
          </a:solidFill>
          <a:latin typeface="Arial" charset="0"/>
          <a:ea typeface="ヒラギノ角ゴ ProN W3" charset="0"/>
          <a:cs typeface="ヒラギノ角ゴ ProN W3" charset="0"/>
          <a:sym typeface="Arial" charset="0"/>
        </a:defRPr>
      </a:lvl4pPr>
      <a:lvl5pPr algn="r" rtl="0" eaLnBrk="0" fontAlgn="base" hangingPunct="0">
        <a:spcBef>
          <a:spcPct val="0"/>
        </a:spcBef>
        <a:spcAft>
          <a:spcPct val="0"/>
        </a:spcAft>
        <a:defRPr sz="3000">
          <a:solidFill>
            <a:srgbClr val="FFFFFF"/>
          </a:solidFill>
          <a:latin typeface="Arial" charset="0"/>
          <a:ea typeface="ヒラギノ角ゴ ProN W3" charset="0"/>
          <a:cs typeface="ヒラギノ角ゴ ProN W3" charset="0"/>
          <a:sym typeface="Arial" charset="0"/>
        </a:defRPr>
      </a:lvl5pPr>
      <a:lvl6pPr marL="457200" algn="r" rtl="0" fontAlgn="base">
        <a:spcBef>
          <a:spcPct val="0"/>
        </a:spcBef>
        <a:spcAft>
          <a:spcPct val="0"/>
        </a:spcAft>
        <a:defRPr sz="3000">
          <a:solidFill>
            <a:srgbClr val="FFFFFF"/>
          </a:solidFill>
          <a:latin typeface="Arial" charset="0"/>
          <a:ea typeface="ヒラギノ角ゴ ProN W3" charset="0"/>
          <a:cs typeface="ヒラギノ角ゴ ProN W3" charset="0"/>
          <a:sym typeface="Arial" charset="0"/>
        </a:defRPr>
      </a:lvl6pPr>
      <a:lvl7pPr marL="914400" algn="r" rtl="0" fontAlgn="base">
        <a:spcBef>
          <a:spcPct val="0"/>
        </a:spcBef>
        <a:spcAft>
          <a:spcPct val="0"/>
        </a:spcAft>
        <a:defRPr sz="3000">
          <a:solidFill>
            <a:srgbClr val="FFFFFF"/>
          </a:solidFill>
          <a:latin typeface="Arial" charset="0"/>
          <a:ea typeface="ヒラギノ角ゴ ProN W3" charset="0"/>
          <a:cs typeface="ヒラギノ角ゴ ProN W3" charset="0"/>
          <a:sym typeface="Arial" charset="0"/>
        </a:defRPr>
      </a:lvl7pPr>
      <a:lvl8pPr marL="1371600" algn="r" rtl="0" fontAlgn="base">
        <a:spcBef>
          <a:spcPct val="0"/>
        </a:spcBef>
        <a:spcAft>
          <a:spcPct val="0"/>
        </a:spcAft>
        <a:defRPr sz="3000">
          <a:solidFill>
            <a:srgbClr val="FFFFFF"/>
          </a:solidFill>
          <a:latin typeface="Arial" charset="0"/>
          <a:ea typeface="ヒラギノ角ゴ ProN W3" charset="0"/>
          <a:cs typeface="ヒラギノ角ゴ ProN W3" charset="0"/>
          <a:sym typeface="Arial" charset="0"/>
        </a:defRPr>
      </a:lvl8pPr>
      <a:lvl9pPr marL="1828800" algn="r" rtl="0" fontAlgn="base">
        <a:spcBef>
          <a:spcPct val="0"/>
        </a:spcBef>
        <a:spcAft>
          <a:spcPct val="0"/>
        </a:spcAft>
        <a:defRPr sz="3000">
          <a:solidFill>
            <a:srgbClr val="FFFFFF"/>
          </a:solidFill>
          <a:latin typeface="Arial" charset="0"/>
          <a:ea typeface="ヒラギノ角ゴ ProN W3" charset="0"/>
          <a:cs typeface="ヒラギノ角ゴ ProN W3" charset="0"/>
          <a:sym typeface="Arial" charset="0"/>
        </a:defRPr>
      </a:lvl9pPr>
    </p:titleStyle>
    <p:bodyStyle>
      <a:lvl1pPr marL="838200" indent="-571500" algn="l" rtl="0" eaLnBrk="0" fontAlgn="base" hangingPunct="0">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1pPr>
      <a:lvl2pPr marL="1282700" indent="-571500" algn="l" rtl="0" eaLnBrk="0" fontAlgn="base" hangingPunct="0">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2pPr>
      <a:lvl3pPr marL="1727200" indent="-571500" algn="l" rtl="0" eaLnBrk="0" fontAlgn="base" hangingPunct="0">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3pPr>
      <a:lvl4pPr marL="2171700" indent="-571500" algn="l" rtl="0" eaLnBrk="0" fontAlgn="base" hangingPunct="0">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4pPr>
      <a:lvl5pPr marL="2616200" indent="-571500" algn="l" rtl="0" eaLnBrk="0" fontAlgn="base" hangingPunct="0">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5pPr>
      <a:lvl6pPr marL="3073400" indent="-571500" algn="l" rtl="0" fontAlgn="base">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6pPr>
      <a:lvl7pPr marL="3530600" indent="-571500" algn="l" rtl="0" fontAlgn="base">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7pPr>
      <a:lvl8pPr marL="3987800" indent="-571500" algn="l" rtl="0" fontAlgn="base">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8pPr>
      <a:lvl9pPr marL="4445000" indent="-571500" algn="l" rtl="0" fontAlgn="base">
        <a:spcBef>
          <a:spcPts val="1700"/>
        </a:spcBef>
        <a:spcAft>
          <a:spcPct val="0"/>
        </a:spcAft>
        <a:buClr>
          <a:srgbClr val="67401B"/>
        </a:buClr>
        <a:buSzPct val="171000"/>
        <a:buFont typeface="Arial" charset="0"/>
        <a:buChar char="•"/>
        <a:defRPr sz="1600">
          <a:solidFill>
            <a:srgbClr val="67401B"/>
          </a:solidFill>
          <a:latin typeface="+mn-lt"/>
          <a:ea typeface="+mn-ea"/>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0"/>
            <a:ext cx="7772400" cy="1470025"/>
          </a:xfrm>
        </p:spPr>
        <p:txBody>
          <a:bodyPr/>
          <a:lstStyle/>
          <a:p>
            <a:pPr algn="ctr"/>
            <a:r>
              <a:rPr lang="en-US" b="1" dirty="0" smtClean="0">
                <a:solidFill>
                  <a:srgbClr val="663300"/>
                </a:solidFill>
              </a:rPr>
              <a:t>Positive Visitation Practices</a:t>
            </a:r>
            <a:br>
              <a:rPr lang="en-US" b="1" dirty="0" smtClean="0">
                <a:solidFill>
                  <a:srgbClr val="663300"/>
                </a:solidFill>
              </a:rPr>
            </a:br>
            <a:r>
              <a:rPr lang="en-US" b="1" dirty="0" smtClean="0">
                <a:solidFill>
                  <a:srgbClr val="663300"/>
                </a:solidFill>
              </a:rPr>
              <a:t>Ages 0-5</a:t>
            </a:r>
            <a:endParaRPr lang="en-US" dirty="0">
              <a:solidFill>
                <a:srgbClr val="663300"/>
              </a:solidFill>
            </a:endParaRPr>
          </a:p>
        </p:txBody>
      </p:sp>
      <p:sp>
        <p:nvSpPr>
          <p:cNvPr id="3" name="Subtitle 2"/>
          <p:cNvSpPr>
            <a:spLocks noGrp="1"/>
          </p:cNvSpPr>
          <p:nvPr>
            <p:ph type="subTitle" idx="1"/>
          </p:nvPr>
        </p:nvSpPr>
        <p:spPr>
          <a:xfrm>
            <a:off x="1371600" y="3276600"/>
            <a:ext cx="6400800" cy="1752600"/>
          </a:xfrm>
        </p:spPr>
        <p:txBody>
          <a:bodyPr/>
          <a:lstStyle/>
          <a:p>
            <a:r>
              <a:rPr lang="en-US" dirty="0" smtClean="0"/>
              <a:t>Carol Thesing, Infant-Toddler Team Leader</a:t>
            </a:r>
          </a:p>
          <a:p>
            <a:r>
              <a:rPr lang="en-US" dirty="0" smtClean="0"/>
              <a:t>Karen Jordin, CASA Volunteer</a:t>
            </a:r>
          </a:p>
          <a:p>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ChangeArrowheads="1"/>
          </p:cNvSpPr>
          <p:nvPr>
            <p:ph type="ctrTitle"/>
          </p:nvPr>
        </p:nvSpPr>
        <p:spPr>
          <a:xfrm>
            <a:off x="2362200" y="0"/>
            <a:ext cx="6096000" cy="609600"/>
          </a:xfrm>
        </p:spPr>
        <p:txBody>
          <a:bodyPr/>
          <a:lstStyle/>
          <a:p>
            <a:r>
              <a:rPr lang="en-US" b="1" smtClean="0"/>
              <a:t>Fort Bend County Court Team</a:t>
            </a:r>
            <a:endParaRPr lang="en-US" b="1" dirty="0" smtClean="0"/>
          </a:p>
        </p:txBody>
      </p:sp>
      <p:sp>
        <p:nvSpPr>
          <p:cNvPr id="162818" name="Rectangle 3"/>
          <p:cNvSpPr>
            <a:spLocks noGrp="1" noChangeArrowheads="1"/>
          </p:cNvSpPr>
          <p:nvPr>
            <p:ph type="subTitle" idx="1"/>
          </p:nvPr>
        </p:nvSpPr>
        <p:spPr>
          <a:xfrm>
            <a:off x="457200" y="1600200"/>
            <a:ext cx="8534400" cy="3581400"/>
          </a:xfrm>
        </p:spPr>
        <p:txBody>
          <a:bodyPr/>
          <a:lstStyle/>
          <a:p>
            <a:pPr marL="266700" algn="l"/>
            <a:endParaRPr lang="en-US" sz="1800" dirty="0" smtClean="0"/>
          </a:p>
          <a:p>
            <a:pPr marL="266700" algn="l">
              <a:buFont typeface="Arial" charset="0"/>
              <a:buChar char="•"/>
            </a:pPr>
            <a:r>
              <a:rPr lang="en-US" sz="1800" dirty="0" smtClean="0"/>
              <a:t>	</a:t>
            </a:r>
            <a:r>
              <a:rPr lang="en-US" dirty="0" smtClean="0"/>
              <a:t>The Fort Bend County Court Team Project began 7 years ago with the  	assistance of Rep. Tom </a:t>
            </a:r>
            <a:r>
              <a:rPr lang="en-US" dirty="0" smtClean="0"/>
              <a:t>Delay, Dr. </a:t>
            </a:r>
            <a:r>
              <a:rPr lang="en-US" smtClean="0"/>
              <a:t>Connie Almeida </a:t>
            </a:r>
            <a:r>
              <a:rPr lang="en-US" dirty="0" smtClean="0"/>
              <a:t>and the Zero to Three </a:t>
            </a:r>
            <a:r>
              <a:rPr lang="en-US" smtClean="0"/>
              <a:t>Program </a:t>
            </a:r>
            <a:r>
              <a:rPr lang="en-US" smtClean="0"/>
              <a:t>	out </a:t>
            </a:r>
            <a:r>
              <a:rPr lang="en-US" dirty="0" smtClean="0"/>
              <a:t>of  Washington, 	DC. Fort Bend was the Pilot Project for the program.</a:t>
            </a:r>
          </a:p>
          <a:p>
            <a:pPr marL="266700" algn="l">
              <a:buFont typeface="Arial" charset="0"/>
              <a:buChar char="•"/>
            </a:pPr>
            <a:r>
              <a:rPr lang="en-US" dirty="0" smtClean="0"/>
              <a:t> 	This project is meant to better meet the needs of parents and their young 	children while their case is involved in the courts.</a:t>
            </a:r>
          </a:p>
          <a:p>
            <a:pPr marL="266700" algn="l">
              <a:buFont typeface="Arial" charset="0"/>
              <a:buChar char="•"/>
            </a:pPr>
            <a:r>
              <a:rPr lang="en-US" dirty="0" smtClean="0"/>
              <a:t> 	This project attempts to do this through a group effort  by Judge Ron Pope, 	Fort Bend Child Protective Services (CPS), County Attorney’s office, Court 	Appointed Special Advocates (CASA), Substance Abuse Programs, Early 	Childhood Intervention (ECI), Mental Health Providers, Attorney’s and many	others</a:t>
            </a:r>
            <a:r>
              <a:rPr lang="en-US" sz="1800" dirty="0" smtClean="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281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2"/>
          <p:cNvSpPr>
            <a:spLocks noGrp="1" noChangeArrowheads="1"/>
          </p:cNvSpPr>
          <p:nvPr>
            <p:ph type="title"/>
          </p:nvPr>
        </p:nvSpPr>
        <p:spPr/>
        <p:txBody>
          <a:bodyPr/>
          <a:lstStyle/>
          <a:p>
            <a:pPr algn="ctr"/>
            <a:r>
              <a:rPr lang="en-US" b="1" dirty="0" smtClean="0">
                <a:solidFill>
                  <a:schemeClr val="bg1"/>
                </a:solidFill>
              </a:rPr>
              <a:t>Project Goals</a:t>
            </a:r>
          </a:p>
        </p:txBody>
      </p:sp>
      <p:sp>
        <p:nvSpPr>
          <p:cNvPr id="163842" name="Rectangle 3"/>
          <p:cNvSpPr>
            <a:spLocks noGrp="1" noChangeArrowheads="1"/>
          </p:cNvSpPr>
          <p:nvPr>
            <p:ph type="body" idx="1"/>
          </p:nvPr>
        </p:nvSpPr>
        <p:spPr>
          <a:xfrm>
            <a:off x="609600" y="2286000"/>
            <a:ext cx="8305800" cy="4787900"/>
          </a:xfrm>
        </p:spPr>
        <p:txBody>
          <a:bodyPr/>
          <a:lstStyle/>
          <a:p>
            <a:r>
              <a:rPr lang="en-US" dirty="0" smtClean="0"/>
              <a:t>Educate parents about the importance of early relationships and development of their child</a:t>
            </a:r>
          </a:p>
          <a:p>
            <a:r>
              <a:rPr lang="en-US" dirty="0" smtClean="0"/>
              <a:t>Ensure that their child receives appropriate developmental screenings</a:t>
            </a:r>
          </a:p>
          <a:p>
            <a:r>
              <a:rPr lang="en-US" dirty="0" smtClean="0"/>
              <a:t>Increase visits with parents and their child while they are away from home</a:t>
            </a:r>
          </a:p>
          <a:p>
            <a:r>
              <a:rPr lang="en-US" dirty="0" smtClean="0"/>
              <a:t>Connect families to services in their community that will help them work through their court issues </a:t>
            </a:r>
          </a:p>
          <a:p>
            <a:r>
              <a:rPr lang="en-US" dirty="0" smtClean="0"/>
              <a:t>Reunification/Relative Conservatorship/Adoption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38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4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4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384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52400"/>
            <a:ext cx="6667500" cy="685800"/>
          </a:xfrm>
        </p:spPr>
        <p:txBody>
          <a:bodyPr/>
          <a:lstStyle/>
          <a:p>
            <a:pPr algn="ctr"/>
            <a:r>
              <a:rPr lang="en-US" sz="2800" dirty="0" smtClean="0"/>
              <a:t>CASA’s Vision in Changing the Face of Visitation</a:t>
            </a:r>
            <a:endParaRPr lang="en-US" sz="2800" dirty="0"/>
          </a:p>
        </p:txBody>
      </p:sp>
      <p:sp>
        <p:nvSpPr>
          <p:cNvPr id="3" name="Content Placeholder 2"/>
          <p:cNvSpPr>
            <a:spLocks noGrp="1"/>
          </p:cNvSpPr>
          <p:nvPr>
            <p:ph idx="1"/>
          </p:nvPr>
        </p:nvSpPr>
        <p:spPr>
          <a:xfrm>
            <a:off x="1524000" y="1828800"/>
            <a:ext cx="6718300" cy="4787900"/>
          </a:xfrm>
        </p:spPr>
        <p:txBody>
          <a:bodyPr/>
          <a:lstStyle/>
          <a:p>
            <a:r>
              <a:rPr lang="en-US" dirty="0" smtClean="0"/>
              <a:t>Using the visitation between Parent and Child as a teaching and learning experience </a:t>
            </a:r>
          </a:p>
          <a:p>
            <a:r>
              <a:rPr lang="en-US" dirty="0" smtClean="0"/>
              <a:t>Encouraging our volunteers to interact with the family during visits</a:t>
            </a:r>
          </a:p>
          <a:p>
            <a:r>
              <a:rPr lang="en-US" dirty="0" smtClean="0"/>
              <a:t>Training</a:t>
            </a:r>
          </a:p>
          <a:p>
            <a:r>
              <a:rPr lang="en-US" dirty="0" smtClean="0"/>
              <a:t>Tools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Parent – Child Visitations</a:t>
            </a:r>
            <a:endParaRPr lang="en-US" dirty="0"/>
          </a:p>
        </p:txBody>
      </p:sp>
      <p:sp>
        <p:nvSpPr>
          <p:cNvPr id="3" name="Content Placeholder 2"/>
          <p:cNvSpPr>
            <a:spLocks noGrp="1"/>
          </p:cNvSpPr>
          <p:nvPr>
            <p:ph idx="1"/>
          </p:nvPr>
        </p:nvSpPr>
        <p:spPr>
          <a:xfrm>
            <a:off x="1524000" y="1600200"/>
            <a:ext cx="6718300" cy="4787900"/>
          </a:xfrm>
        </p:spPr>
        <p:txBody>
          <a:bodyPr/>
          <a:lstStyle/>
          <a:p>
            <a:endParaRPr lang="en-US" sz="1800" dirty="0" smtClean="0"/>
          </a:p>
          <a:p>
            <a:pPr>
              <a:buNone/>
            </a:pPr>
            <a:r>
              <a:rPr lang="en-US" dirty="0" smtClean="0"/>
              <a:t>During the visit:</a:t>
            </a:r>
          </a:p>
          <a:p>
            <a:r>
              <a:rPr lang="en-US" dirty="0" smtClean="0"/>
              <a:t>Interact with parents as needed</a:t>
            </a:r>
          </a:p>
          <a:p>
            <a:r>
              <a:rPr lang="en-US" dirty="0" smtClean="0"/>
              <a:t>Parent Coach</a:t>
            </a:r>
          </a:p>
          <a:p>
            <a:r>
              <a:rPr lang="en-US" dirty="0" smtClean="0"/>
              <a:t>Encourage positive parenting techniques</a:t>
            </a:r>
          </a:p>
          <a:p>
            <a:r>
              <a:rPr lang="en-US" dirty="0" smtClean="0"/>
              <a:t>Introduce from your visitation bag, age appropriate developmental toys and activities</a:t>
            </a:r>
          </a:p>
          <a:p>
            <a:pPr>
              <a:buNone/>
            </a:pPr>
            <a:endParaRPr lang="en-US" sz="1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Parent Visitation Assessment Form</a:t>
            </a:r>
            <a:endParaRPr lang="en-US" dirty="0"/>
          </a:p>
        </p:txBody>
      </p:sp>
      <p:sp>
        <p:nvSpPr>
          <p:cNvPr id="3" name="Content Placeholder 2"/>
          <p:cNvSpPr>
            <a:spLocks noGrp="1"/>
          </p:cNvSpPr>
          <p:nvPr>
            <p:ph idx="1"/>
          </p:nvPr>
        </p:nvSpPr>
        <p:spPr>
          <a:xfrm>
            <a:off x="2184400" y="1524000"/>
            <a:ext cx="6718300" cy="5130800"/>
          </a:xfrm>
        </p:spPr>
        <p:txBody>
          <a:bodyPr/>
          <a:lstStyle/>
          <a:p>
            <a:endParaRPr lang="en-US" dirty="0" smtClean="0"/>
          </a:p>
          <a:p>
            <a:r>
              <a:rPr lang="en-US" dirty="0" smtClean="0"/>
              <a:t>Easy way to report what was observed during the visit</a:t>
            </a:r>
          </a:p>
          <a:p>
            <a:r>
              <a:rPr lang="en-US" dirty="0" smtClean="0"/>
              <a:t>Use the Assessment Form after every visit</a:t>
            </a:r>
          </a:p>
          <a:p>
            <a:pPr lvl="1"/>
            <a:r>
              <a:rPr lang="en-US" dirty="0" smtClean="0"/>
              <a:t>Not during the visit</a:t>
            </a:r>
          </a:p>
          <a:p>
            <a:r>
              <a:rPr lang="en-US" dirty="0" smtClean="0"/>
              <a:t>A tool to use when writing the court report</a:t>
            </a:r>
          </a:p>
          <a:p>
            <a:r>
              <a:rPr lang="en-US" dirty="0" smtClean="0"/>
              <a:t>Tracks progress or lack of progress in the parent child relationship/parenting</a:t>
            </a:r>
          </a:p>
          <a:p>
            <a:r>
              <a:rPr lang="en-US" dirty="0" smtClean="0"/>
              <a:t>Becomes part of the case file</a:t>
            </a:r>
          </a:p>
          <a:p>
            <a:r>
              <a:rPr lang="en-US" dirty="0" smtClean="0"/>
              <a:t>Excellent tool in preparing to testify in a trial</a:t>
            </a:r>
          </a:p>
          <a:p>
            <a:endParaRPr lang="en-US" dirty="0" smtClean="0"/>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The Form</a:t>
            </a:r>
            <a:endParaRPr lang="en-US" dirty="0"/>
          </a:p>
        </p:txBody>
      </p:sp>
      <p:sp>
        <p:nvSpPr>
          <p:cNvPr id="5" name="Content Placeholder 4"/>
          <p:cNvSpPr>
            <a:spLocks noGrp="1"/>
          </p:cNvSpPr>
          <p:nvPr>
            <p:ph idx="1"/>
          </p:nvPr>
        </p:nvSpPr>
        <p:spPr>
          <a:xfrm>
            <a:off x="2184400" y="914400"/>
            <a:ext cx="6718300" cy="5740400"/>
          </a:xfrm>
        </p:spPr>
        <p:txBody>
          <a:bodyPr/>
          <a:lstStyle/>
          <a:p>
            <a:pPr>
              <a:buNone/>
            </a:pPr>
            <a:r>
              <a:rPr lang="en-US" sz="800" dirty="0" smtClean="0"/>
              <a:t>					</a:t>
            </a:r>
            <a:r>
              <a:rPr lang="en-US" sz="1200" dirty="0" smtClean="0"/>
              <a:t>		</a:t>
            </a:r>
            <a:r>
              <a:rPr lang="en-US" sz="1200" b="1" dirty="0" smtClean="0"/>
              <a:t>Date:_______</a:t>
            </a:r>
            <a:endParaRPr lang="en-US" sz="900" dirty="0" smtClean="0"/>
          </a:p>
          <a:p>
            <a:pPr algn="ctr">
              <a:buNone/>
            </a:pPr>
            <a:r>
              <a:rPr lang="en-US" sz="1100" b="1" u="sng" dirty="0" smtClean="0"/>
              <a:t>Parent Visitation Assessment</a:t>
            </a:r>
            <a:endParaRPr lang="en-US" sz="1100" dirty="0" smtClean="0"/>
          </a:p>
          <a:p>
            <a:pPr>
              <a:buNone/>
            </a:pPr>
            <a:r>
              <a:rPr lang="en-US" sz="1100" b="1" dirty="0" smtClean="0"/>
              <a:t>Case Name</a:t>
            </a:r>
            <a:r>
              <a:rPr lang="en-US" sz="900" b="1" dirty="0" smtClean="0"/>
              <a:t>: ________________		</a:t>
            </a:r>
            <a:r>
              <a:rPr lang="en-US" sz="1050" b="1" dirty="0" smtClean="0"/>
              <a:t>Location</a:t>
            </a:r>
            <a:r>
              <a:rPr lang="en-US" sz="900" b="1" dirty="0" smtClean="0"/>
              <a:t>: ___________	Time: ____________</a:t>
            </a:r>
            <a:endParaRPr lang="en-US" sz="900" dirty="0" smtClean="0"/>
          </a:p>
          <a:p>
            <a:pPr>
              <a:buNone/>
            </a:pPr>
            <a:r>
              <a:rPr lang="en-US" sz="1100" b="1" u="sng" dirty="0" smtClean="0"/>
              <a:t>Observations:</a:t>
            </a:r>
            <a:endParaRPr lang="en-US" sz="1100" dirty="0" smtClean="0"/>
          </a:p>
          <a:p>
            <a:pPr>
              <a:buNone/>
            </a:pPr>
            <a:r>
              <a:rPr lang="en-US" sz="1400" b="1" dirty="0" smtClean="0"/>
              <a:t>Were the parents on time for the visit? Explain. </a:t>
            </a:r>
            <a:endParaRPr lang="en-US" sz="1400" dirty="0" smtClean="0"/>
          </a:p>
          <a:p>
            <a:pPr>
              <a:buNone/>
            </a:pPr>
            <a:r>
              <a:rPr lang="en-US" sz="1400" b="1" dirty="0" smtClean="0"/>
              <a:t>Did you observe any concerns either with the child or with the parents prior to the visit?</a:t>
            </a:r>
          </a:p>
          <a:p>
            <a:pPr>
              <a:buNone/>
            </a:pPr>
            <a:r>
              <a:rPr lang="en-US" sz="1400" b="1" dirty="0" smtClean="0"/>
              <a:t>How did the parent and child initially greet each other? </a:t>
            </a:r>
            <a:endParaRPr lang="en-US" sz="1400" dirty="0" smtClean="0"/>
          </a:p>
          <a:p>
            <a:pPr>
              <a:buNone/>
            </a:pPr>
            <a:r>
              <a:rPr lang="en-US" sz="1400" b="1" dirty="0" smtClean="0"/>
              <a:t>Did the parents bring any material to the visit? (Be Specific)</a:t>
            </a:r>
          </a:p>
          <a:p>
            <a:pPr>
              <a:buNone/>
            </a:pPr>
            <a:r>
              <a:rPr lang="en-US" sz="1400" b="1" dirty="0" smtClean="0"/>
              <a:t>Did you Parent Coach during the visit? If so, Please explain.</a:t>
            </a:r>
            <a:endParaRPr lang="en-US" sz="1400" dirty="0" smtClean="0"/>
          </a:p>
          <a:p>
            <a:pPr>
              <a:buNone/>
            </a:pPr>
            <a:r>
              <a:rPr lang="en-US" sz="1400" b="1" dirty="0" smtClean="0"/>
              <a:t> Were the child’s needs being met throughout the visit? Please explain both the positive and negative observations.</a:t>
            </a:r>
            <a:endParaRPr lang="en-US" sz="1400" dirty="0" smtClean="0"/>
          </a:p>
          <a:p>
            <a:pPr>
              <a:buNone/>
            </a:pPr>
            <a:r>
              <a:rPr lang="en-US" sz="1400" b="1" dirty="0" smtClean="0"/>
              <a:t> </a:t>
            </a:r>
            <a:endParaRPr lang="en-US" sz="1400" dirty="0" smtClean="0"/>
          </a:p>
          <a:p>
            <a:pPr>
              <a:buNone/>
            </a:pPr>
            <a:r>
              <a:rPr lang="en-US" sz="1400" b="1" dirty="0" smtClean="0"/>
              <a:t>Personal Notes/Concerns: Use back if necessary</a:t>
            </a:r>
            <a:endParaRPr lang="en-US" sz="1400" dirty="0" smtClean="0"/>
          </a:p>
          <a:p>
            <a:pPr>
              <a:buNone/>
            </a:pPr>
            <a:r>
              <a:rPr lang="en-US" sz="1400" b="1" dirty="0" smtClean="0"/>
              <a:t> </a:t>
            </a:r>
            <a:endParaRPr lang="en-US" sz="1400" dirty="0" smtClean="0"/>
          </a:p>
          <a:p>
            <a:pPr>
              <a:buNone/>
            </a:pPr>
            <a:r>
              <a:rPr lang="en-US" sz="900" dirty="0" smtClean="0"/>
              <a:t> </a:t>
            </a:r>
          </a:p>
          <a:p>
            <a:pPr>
              <a:buNone/>
            </a:pPr>
            <a:r>
              <a:rPr lang="en-US" sz="800" dirty="0" smtClean="0"/>
              <a:t> </a:t>
            </a:r>
          </a:p>
          <a:p>
            <a:pPr>
              <a:buNone/>
            </a:pPr>
            <a:endParaRPr lang="en-US" sz="8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2"/>
          <p:cNvSpPr>
            <a:spLocks noGrp="1" noChangeArrowheads="1"/>
          </p:cNvSpPr>
          <p:nvPr>
            <p:ph type="title"/>
          </p:nvPr>
        </p:nvSpPr>
        <p:spPr/>
        <p:txBody>
          <a:bodyPr/>
          <a:lstStyle/>
          <a:p>
            <a:pPr algn="ctr"/>
            <a:r>
              <a:rPr lang="en-US" b="1" dirty="0" smtClean="0"/>
              <a:t>Visitation Bag</a:t>
            </a:r>
          </a:p>
        </p:txBody>
      </p:sp>
      <p:sp>
        <p:nvSpPr>
          <p:cNvPr id="178178" name="Rectangle 3"/>
          <p:cNvSpPr>
            <a:spLocks noGrp="1" noChangeArrowheads="1"/>
          </p:cNvSpPr>
          <p:nvPr>
            <p:ph type="body" idx="1"/>
          </p:nvPr>
        </p:nvSpPr>
        <p:spPr>
          <a:xfrm>
            <a:off x="1219200" y="1752600"/>
            <a:ext cx="7683500" cy="4787900"/>
          </a:xfrm>
        </p:spPr>
        <p:txBody>
          <a:bodyPr/>
          <a:lstStyle/>
          <a:p>
            <a:r>
              <a:rPr lang="en-US" dirty="0" smtClean="0"/>
              <a:t>Age appropriate toys and books – Dollar Store to purchase items</a:t>
            </a:r>
          </a:p>
          <a:p>
            <a:r>
              <a:rPr lang="en-US" dirty="0" smtClean="0"/>
              <a:t>Diapers/Wipes/Lotion</a:t>
            </a:r>
          </a:p>
          <a:p>
            <a:r>
              <a:rPr lang="en-US" dirty="0" smtClean="0"/>
              <a:t>Homemade toys – give some examples to parents</a:t>
            </a:r>
          </a:p>
          <a:p>
            <a:r>
              <a:rPr lang="en-US" dirty="0" smtClean="0"/>
              <a:t>Blanket for the floor</a:t>
            </a:r>
          </a:p>
          <a:p>
            <a:r>
              <a:rPr lang="en-US" dirty="0" smtClean="0"/>
              <a:t>Introduce diaper Bag (Visitation Bag) to Parent (s)</a:t>
            </a:r>
          </a:p>
          <a:p>
            <a:r>
              <a:rPr lang="en-US" dirty="0" smtClean="0"/>
              <a:t>	Set Goals for the parent:</a:t>
            </a:r>
          </a:p>
          <a:p>
            <a:pPr lvl="1"/>
            <a:r>
              <a:rPr lang="en-US" dirty="0" smtClean="0"/>
              <a:t>Encourage parents to put together their own visitation bag of their child’s favorite things to bring to visits.</a:t>
            </a:r>
          </a:p>
          <a:p>
            <a:pPr lvl="1"/>
            <a:r>
              <a:rPr lang="en-US" dirty="0" smtClean="0"/>
              <a:t>Favorite foods/snacks</a:t>
            </a:r>
          </a:p>
          <a:p>
            <a:pPr>
              <a:buFont typeface="Arial" charset="0"/>
              <a:buNone/>
            </a:pPr>
            <a:endParaRPr lang="en-US" sz="1800" dirty="0" smtClean="0"/>
          </a:p>
          <a:p>
            <a:pPr>
              <a:buFont typeface="Arial" charset="0"/>
              <a:buNone/>
            </a:pPr>
            <a:endParaRPr lang="en-US" sz="1800"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Pages>0</Pages>
  <Words>244</Words>
  <Characters>0</Characters>
  <Application>Microsoft Office PowerPoint</Application>
  <PresentationFormat>On-screen Show (4:3)</PresentationFormat>
  <Lines>0</Lines>
  <Paragraphs>65</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Title &amp; Bullets</vt:lpstr>
      <vt:lpstr>Positive Visitation Practices Ages 0-5</vt:lpstr>
      <vt:lpstr>Fort Bend County Court Team</vt:lpstr>
      <vt:lpstr>Project Goals</vt:lpstr>
      <vt:lpstr>CASA’s Vision in Changing the Face of Visitation</vt:lpstr>
      <vt:lpstr>Parent – Child Visitations</vt:lpstr>
      <vt:lpstr>Parent Visitation Assessment Form</vt:lpstr>
      <vt:lpstr>The Form</vt:lpstr>
      <vt:lpstr>Visitation Bag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Casey Davis</dc:creator>
  <cp:lastModifiedBy>cthesing</cp:lastModifiedBy>
  <cp:revision>126</cp:revision>
  <dcterms:modified xsi:type="dcterms:W3CDTF">2013-06-05T20:16:07Z</dcterms:modified>
</cp:coreProperties>
</file>